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5" r:id="rId6"/>
    <p:sldId id="260" r:id="rId7"/>
    <p:sldId id="261" r:id="rId8"/>
    <p:sldId id="266" r:id="rId9"/>
    <p:sldId id="262" r:id="rId10"/>
    <p:sldId id="272" r:id="rId11"/>
    <p:sldId id="267" r:id="rId12"/>
    <p:sldId id="270" r:id="rId13"/>
    <p:sldId id="263" r:id="rId14"/>
    <p:sldId id="273" r:id="rId15"/>
    <p:sldId id="264" r:id="rId16"/>
    <p:sldId id="268"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3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E9BFE5C-0208-4D42-8C9D-6D2239F73C67}" type="datetimeFigureOut">
              <a:rPr lang="en-GB" smtClean="0"/>
              <a:t>17/10/2020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2051572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9BFE5C-0208-4D42-8C9D-6D2239F73C67}" type="datetimeFigureOut">
              <a:rPr lang="en-GB" smtClean="0"/>
              <a:t>17/10/2020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2144249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17/10/2020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131736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E9BFE5C-0208-4D42-8C9D-6D2239F73C67}" type="datetimeFigureOut">
              <a:rPr lang="en-GB" smtClean="0"/>
              <a:t>17/10/2020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2236423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E9BFE5C-0208-4D42-8C9D-6D2239F73C67}" type="datetimeFigureOut">
              <a:rPr lang="en-GB" smtClean="0"/>
              <a:t>17/10/2020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2310121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E9BFE5C-0208-4D42-8C9D-6D2239F73C67}" type="datetimeFigureOut">
              <a:rPr lang="en-GB" smtClean="0"/>
              <a:t>17/10/2020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2610244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BFE5C-0208-4D42-8C9D-6D2239F73C67}" type="datetimeFigureOut">
              <a:rPr lang="en-GB" smtClean="0"/>
              <a:t>17/10/2020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2885988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9BFE5C-0208-4D42-8C9D-6D2239F73C67}" type="datetimeFigureOut">
              <a:rPr lang="en-GB" smtClean="0"/>
              <a:t>17/10/2020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293932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9BFE5C-0208-4D42-8C9D-6D2239F73C67}" type="datetimeFigureOut">
              <a:rPr lang="en-GB" smtClean="0"/>
              <a:t>17/10/2020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3174715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9BFE5C-0208-4D42-8C9D-6D2239F73C67}" type="datetimeFigureOut">
              <a:rPr lang="en-GB" smtClean="0"/>
              <a:t>17/10/2020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563857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9BFE5C-0208-4D42-8C9D-6D2239F73C67}" type="datetimeFigureOut">
              <a:rPr lang="en-GB" smtClean="0"/>
              <a:t>17/10/2020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1234125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9BFE5C-0208-4D42-8C9D-6D2239F73C67}" type="datetimeFigureOut">
              <a:rPr lang="en-GB" smtClean="0"/>
              <a:t>17/10/2020</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498C49-7372-4DE9-B4B6-EEC3B0F63FAE}" type="slidenum">
              <a:rPr lang="en-GB" smtClean="0"/>
              <a:t>‹#›</a:t>
            </a:fld>
            <a:endParaRPr lang="en-GB" dirty="0"/>
          </a:p>
        </p:txBody>
      </p:sp>
    </p:spTree>
    <p:extLst>
      <p:ext uri="{BB962C8B-B14F-4D97-AF65-F5344CB8AC3E}">
        <p14:creationId xmlns:p14="http://schemas.microsoft.com/office/powerpoint/2010/main" val="174472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uOMRF7t5Vn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55964"/>
            <a:ext cx="9144000" cy="4465927"/>
          </a:xfrm>
        </p:spPr>
        <p:txBody>
          <a:bodyPr>
            <a:normAutofit/>
          </a:bodyPr>
          <a:lstStyle/>
          <a:p>
            <a:pPr marL="0" marR="0">
              <a:lnSpc>
                <a:spcPct val="200000"/>
              </a:lnSpc>
              <a:spcBef>
                <a:spcPts val="0"/>
              </a:spcBef>
              <a:spcAft>
                <a:spcPts val="0"/>
              </a:spcAft>
            </a:pPr>
            <a:r>
              <a:rPr lang="en-GB" sz="5400" dirty="0" smtClean="0">
                <a:effectLst/>
                <a:latin typeface="Times New Roman" panose="02020603050405020304" pitchFamily="18" charset="0"/>
                <a:ea typeface="Calibri" panose="020F0502020204030204" pitchFamily="34" charset="0"/>
                <a:cs typeface="Times New Roman" panose="02020603050405020304" pitchFamily="18" charset="0"/>
              </a:rPr>
              <a:t/>
            </a:r>
            <a:br>
              <a:rPr lang="en-GB" sz="5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en-GB" sz="2700" b="1" dirty="0">
                <a:latin typeface="Times New Roman" panose="02020603050405020304" pitchFamily="18" charset="0"/>
                <a:ea typeface="Calibri" panose="020F0502020204030204" pitchFamily="34" charset="0"/>
                <a:cs typeface="Times New Roman" panose="02020603050405020304" pitchFamily="18" charset="0"/>
              </a:rPr>
              <a:t>Global Warming the Future Documentary 2019</a:t>
            </a:r>
            <a:endParaRPr lang="en-GB" sz="27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 </a:t>
            </a:r>
          </a:p>
          <a:p>
            <a:r>
              <a:rPr lang="en-US" dirty="0" smtClean="0">
                <a:latin typeface="Times New Roman" panose="02020603050405020304" pitchFamily="18" charset="0"/>
                <a:cs typeface="Times New Roman" panose="02020603050405020304" pitchFamily="18" charset="0"/>
              </a:rPr>
              <a:t>Course</a:t>
            </a:r>
          </a:p>
          <a:p>
            <a:r>
              <a:rPr lang="en-US" dirty="0" smtClean="0">
                <a:latin typeface="Times New Roman" panose="02020603050405020304" pitchFamily="18" charset="0"/>
                <a:cs typeface="Times New Roman" panose="02020603050405020304" pitchFamily="18" charset="0"/>
              </a:rPr>
              <a:t>Date </a:t>
            </a:r>
            <a:endParaRPr lang="en-GB"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7055" y="172316"/>
            <a:ext cx="6511635" cy="2800350"/>
          </a:xfrm>
          <a:prstGeom prst="rect">
            <a:avLst/>
          </a:prstGeom>
        </p:spPr>
      </p:pic>
    </p:spTree>
    <p:extLst>
      <p:ext uri="{BB962C8B-B14F-4D97-AF65-F5344CB8AC3E}">
        <p14:creationId xmlns:p14="http://schemas.microsoft.com/office/powerpoint/2010/main" val="3554253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Introduction </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769139"/>
          </a:xfrm>
        </p:spPr>
        <p:txBody>
          <a:bodyPr>
            <a:normAutofit fontScale="25000" lnSpcReduction="20000"/>
          </a:bodyPr>
          <a:lstStyle/>
          <a:p>
            <a:pPr marR="0">
              <a:lnSpc>
                <a:spcPct val="200000"/>
              </a:lnSpc>
              <a:spcBef>
                <a:spcPts val="0"/>
              </a:spcBef>
              <a:spcAft>
                <a:spcPts val="0"/>
              </a:spcAft>
              <a:buFont typeface="Wingdings" panose="05000000000000000000" pitchFamily="2" charset="2"/>
              <a:buChar char="Ø"/>
            </a:pPr>
            <a:r>
              <a:rPr lang="en-GB" sz="9600" dirty="0">
                <a:latin typeface="Times New Roman" panose="02020603050405020304" pitchFamily="18" charset="0"/>
                <a:ea typeface="Calibri" panose="020F0502020204030204" pitchFamily="34" charset="0"/>
                <a:cs typeface="Times New Roman" panose="02020603050405020304" pitchFamily="18" charset="0"/>
              </a:rPr>
              <a:t>One of the greatest threats associated with global warming is the rising sea levels seen in cities like New </a:t>
            </a:r>
            <a:r>
              <a:rPr lang="en-GB" sz="9600" dirty="0" smtClean="0">
                <a:latin typeface="Times New Roman" panose="02020603050405020304" pitchFamily="18" charset="0"/>
                <a:ea typeface="Calibri" panose="020F0502020204030204" pitchFamily="34" charset="0"/>
                <a:cs typeface="Times New Roman" panose="02020603050405020304" pitchFamily="18" charset="0"/>
              </a:rPr>
              <a:t>York (USA), </a:t>
            </a:r>
            <a:r>
              <a:rPr lang="en-GB" sz="9600" dirty="0">
                <a:latin typeface="Times New Roman" panose="02020603050405020304" pitchFamily="18" charset="0"/>
                <a:ea typeface="Calibri" panose="020F0502020204030204" pitchFamily="34" charset="0"/>
                <a:cs typeface="Times New Roman" panose="02020603050405020304" pitchFamily="18" charset="0"/>
              </a:rPr>
              <a:t>New </a:t>
            </a:r>
            <a:r>
              <a:rPr lang="en-GB" sz="9600" dirty="0" smtClean="0">
                <a:latin typeface="Times New Roman" panose="02020603050405020304" pitchFamily="18" charset="0"/>
                <a:ea typeface="Calibri" panose="020F0502020204030204" pitchFamily="34" charset="0"/>
                <a:cs typeface="Times New Roman" panose="02020603050405020304" pitchFamily="18" charset="0"/>
              </a:rPr>
              <a:t>Orleans (USA), Vancouver (Canada)</a:t>
            </a:r>
            <a:r>
              <a:rPr lang="en-GB" sz="9600" dirty="0" smtClean="0">
                <a:latin typeface="Times New Roman" panose="02020603050405020304" pitchFamily="18" charset="0"/>
                <a:ea typeface="Calibri" panose="020F0502020204030204" pitchFamily="34" charset="0"/>
                <a:cs typeface="Times New Roman" panose="02020603050405020304" pitchFamily="18" charset="0"/>
              </a:rPr>
              <a:t>, Venice (Italy) and</a:t>
            </a:r>
            <a:r>
              <a:rPr lang="en-GB" sz="9600" dirty="0" smtClean="0">
                <a:latin typeface="Times New Roman" panose="02020603050405020304" pitchFamily="18" charset="0"/>
                <a:ea typeface="Calibri" panose="020F0502020204030204" pitchFamily="34" charset="0"/>
                <a:cs typeface="Times New Roman" panose="02020603050405020304" pitchFamily="18" charset="0"/>
              </a:rPr>
              <a:t> Dhaka (Bangladesh). </a:t>
            </a:r>
            <a:endParaRPr lang="en-GB" sz="9600" dirty="0" smtClean="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0"/>
              </a:spcAft>
              <a:buFont typeface="Wingdings" panose="05000000000000000000" pitchFamily="2" charset="2"/>
              <a:buChar char="Ø"/>
            </a:pPr>
            <a:r>
              <a:rPr lang="en-GB" sz="9600" dirty="0" smtClean="0">
                <a:latin typeface="Times New Roman" panose="02020603050405020304" pitchFamily="18" charset="0"/>
                <a:ea typeface="Calibri" panose="020F0502020204030204" pitchFamily="34" charset="0"/>
                <a:cs typeface="Times New Roman" panose="02020603050405020304" pitchFamily="18" charset="0"/>
              </a:rPr>
              <a:t>The </a:t>
            </a:r>
            <a:r>
              <a:rPr lang="en-GB" sz="9600" dirty="0">
                <a:latin typeface="Times New Roman" panose="02020603050405020304" pitchFamily="18" charset="0"/>
                <a:ea typeface="Calibri" panose="020F0502020204030204" pitchFamily="34" charset="0"/>
                <a:cs typeface="Times New Roman" panose="02020603050405020304" pitchFamily="18" charset="0"/>
              </a:rPr>
              <a:t>melting Antarctica caused by the rising earth temperature contributes to the increasing sea level that results into the flooding. </a:t>
            </a:r>
            <a:endParaRPr lang="en-GB" sz="9600" dirty="0" smtClean="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0"/>
              </a:spcAft>
              <a:buFont typeface="Wingdings" panose="05000000000000000000" pitchFamily="2" charset="2"/>
              <a:buChar char="Ø"/>
            </a:pPr>
            <a:r>
              <a:rPr lang="en-GB" sz="9600" dirty="0" smtClean="0">
                <a:latin typeface="Times New Roman" panose="02020603050405020304" pitchFamily="18" charset="0"/>
                <a:ea typeface="Calibri" panose="020F0502020204030204" pitchFamily="34" charset="0"/>
                <a:cs typeface="Times New Roman" panose="02020603050405020304" pitchFamily="18" charset="0"/>
              </a:rPr>
              <a:t>But </a:t>
            </a:r>
            <a:r>
              <a:rPr lang="en-GB" sz="9600" dirty="0">
                <a:latin typeface="Times New Roman" panose="02020603050405020304" pitchFamily="18" charset="0"/>
                <a:ea typeface="Calibri" panose="020F0502020204030204" pitchFamily="34" charset="0"/>
                <a:cs typeface="Times New Roman" panose="02020603050405020304" pitchFamily="18" charset="0"/>
              </a:rPr>
              <a:t>are these projections a myth or a reality? This has been the questions that proponents and opponents of global warming have been asking themselves about the future. </a:t>
            </a:r>
            <a:endParaRPr lang="en-GB" sz="96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22728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anose="02020603050405020304" pitchFamily="18" charset="0"/>
                <a:cs typeface="Times New Roman" panose="02020603050405020304" pitchFamily="18" charset="0"/>
              </a:rPr>
              <a:t>Introduction </a:t>
            </a:r>
            <a:r>
              <a:rPr lang="en-US" b="1" dirty="0" smtClean="0">
                <a:solidFill>
                  <a:prstClr val="black"/>
                </a:solidFill>
                <a:latin typeface="Times New Roman" panose="02020603050405020304" pitchFamily="18" charset="0"/>
                <a:cs typeface="Times New Roman" panose="02020603050405020304" pitchFamily="18" charset="0"/>
              </a:rPr>
              <a:t>Continued. </a:t>
            </a:r>
            <a:endParaRPr lang="en-GB" dirty="0"/>
          </a:p>
        </p:txBody>
      </p:sp>
      <p:sp>
        <p:nvSpPr>
          <p:cNvPr id="3" name="Content Placeholder 2"/>
          <p:cNvSpPr>
            <a:spLocks noGrp="1"/>
          </p:cNvSpPr>
          <p:nvPr>
            <p:ph idx="1"/>
          </p:nvPr>
        </p:nvSpPr>
        <p:spPr/>
        <p:txBody>
          <a:bodyPr/>
          <a:lstStyle/>
          <a:p>
            <a:pPr lvl="0">
              <a:lnSpc>
                <a:spcPct val="200000"/>
              </a:lnSpc>
              <a:spcBef>
                <a:spcPts val="0"/>
              </a:spcBef>
              <a:buFont typeface="Wingdings" panose="05000000000000000000" pitchFamily="2" charset="2"/>
              <a:buChar char="Ø"/>
            </a:pPr>
            <a:r>
              <a:rPr lang="en-GB"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scope of this paper is to evaluate the feasibility of the postulation by most scientists that an increasing temperature in the globe contributes to the rising sea levels. </a:t>
            </a:r>
          </a:p>
          <a:p>
            <a:endParaRPr lang="en-GB" dirty="0"/>
          </a:p>
        </p:txBody>
      </p:sp>
    </p:spTree>
    <p:extLst>
      <p:ext uri="{BB962C8B-B14F-4D97-AF65-F5344CB8AC3E}">
        <p14:creationId xmlns:p14="http://schemas.microsoft.com/office/powerpoint/2010/main" val="540427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Prediction of Global Warming </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Prediction of the rising sea levels is difficult since the world has not recorded such a dramatic amount of carbon in the last century </a:t>
            </a:r>
            <a:r>
              <a:rPr lang="en-US"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Abdullah, 2017). </a:t>
            </a:r>
            <a:endParaRPr lang="en-GB" sz="24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Professor </a:t>
            </a:r>
            <a:r>
              <a:rPr lang="en-GB" sz="2400" dirty="0">
                <a:latin typeface="Times New Roman" panose="02020603050405020304" pitchFamily="18" charset="0"/>
                <a:cs typeface="Times New Roman" panose="02020603050405020304" pitchFamily="18" charset="0"/>
              </a:rPr>
              <a:t>Stefan Rahmstorf’s model, an oceanographer and climatologist from the Potsdam University, predicts a sharp increase in the water levels with the he spikes in temperature (TL Documentary, 2019). </a:t>
            </a:r>
            <a:endParaRPr lang="en-GB" sz="24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endParaRPr lang="en-GB"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7666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anose="02020603050405020304" pitchFamily="18" charset="0"/>
                <a:cs typeface="Times New Roman" panose="02020603050405020304" pitchFamily="18" charset="0"/>
              </a:rPr>
              <a:t>Prediction of Global Warming </a:t>
            </a:r>
            <a:r>
              <a:rPr lang="en-US" b="1" dirty="0" smtClean="0">
                <a:solidFill>
                  <a:prstClr val="black"/>
                </a:solidFill>
                <a:latin typeface="Times New Roman" panose="02020603050405020304" pitchFamily="18" charset="0"/>
                <a:cs typeface="Times New Roman" panose="02020603050405020304" pitchFamily="18" charset="0"/>
              </a:rPr>
              <a:t>Continued</a:t>
            </a:r>
            <a:endParaRPr lang="en-GB" dirty="0"/>
          </a:p>
        </p:txBody>
      </p:sp>
      <p:sp>
        <p:nvSpPr>
          <p:cNvPr id="3" name="Content Placeholder 2"/>
          <p:cNvSpPr>
            <a:spLocks noGrp="1"/>
          </p:cNvSpPr>
          <p:nvPr>
            <p:ph idx="1"/>
          </p:nvPr>
        </p:nvSpPr>
        <p:spPr/>
        <p:txBody>
          <a:bodyPr>
            <a:normAutofit/>
          </a:bodyPr>
          <a:lstStyle/>
          <a:p>
            <a:pPr>
              <a:lnSpc>
                <a:spcPct val="200000"/>
              </a:lnSpc>
            </a:pPr>
            <a:r>
              <a:rPr lang="en-GB" sz="2400" dirty="0">
                <a:latin typeface="Times New Roman" panose="02020603050405020304" pitchFamily="18" charset="0"/>
                <a:cs typeface="Times New Roman" panose="02020603050405020304" pitchFamily="18" charset="0"/>
              </a:rPr>
              <a:t>The scientist indicates that one clear indication of an increase in the water levels is gradual flooding of the coastal region. The scholar indicates that property nearest to the sea are the first ones to flood before water breaks the flood defences to flow inland.</a:t>
            </a:r>
          </a:p>
        </p:txBody>
      </p:sp>
    </p:spTree>
    <p:extLst>
      <p:ext uri="{BB962C8B-B14F-4D97-AF65-F5344CB8AC3E}">
        <p14:creationId xmlns:p14="http://schemas.microsoft.com/office/powerpoint/2010/main" val="1921317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Prediction of Global Warming Continued</a:t>
            </a:r>
            <a:endParaRPr lang="en-GB" dirty="0"/>
          </a:p>
        </p:txBody>
      </p:sp>
      <p:sp>
        <p:nvSpPr>
          <p:cNvPr id="3" name="Content Placeholder 2"/>
          <p:cNvSpPr>
            <a:spLocks noGrp="1"/>
          </p:cNvSpPr>
          <p:nvPr>
            <p:ph idx="1"/>
          </p:nvPr>
        </p:nvSpPr>
        <p:spPr/>
        <p:txBody>
          <a:bodyPr>
            <a:normAutofit lnSpcReduction="10000"/>
          </a:bodyPr>
          <a:lstStyle/>
          <a:p>
            <a:pPr>
              <a:lnSpc>
                <a:spcPct val="200000"/>
              </a:lnSpc>
              <a:buFont typeface="Wingdings" panose="05000000000000000000" pitchFamily="2" charset="2"/>
              <a:buChar char="Ø"/>
            </a:pPr>
            <a:r>
              <a:rPr lang="en-GB" dirty="0">
                <a:latin typeface="Times New Roman" panose="02020603050405020304" pitchFamily="18" charset="0"/>
                <a:cs typeface="Times New Roman" panose="02020603050405020304" pitchFamily="18" charset="0"/>
              </a:rPr>
              <a:t>Besides the destruction of property, the scholar also indicates that impact of a hurricane in such situations whereby water levels have risen. </a:t>
            </a:r>
            <a:endParaRPr lang="en-GB"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Furthermore</a:t>
            </a:r>
            <a:r>
              <a:rPr lang="en-GB" dirty="0">
                <a:latin typeface="Times New Roman" panose="02020603050405020304" pitchFamily="18" charset="0"/>
                <a:cs typeface="Times New Roman" panose="02020603050405020304" pitchFamily="18" charset="0"/>
              </a:rPr>
              <a:t>, this rising levels also poses a risk to most ports since a 5 to 6-foot rise in water might result into massive </a:t>
            </a:r>
            <a:r>
              <a:rPr lang="en-GB" dirty="0" smtClean="0">
                <a:latin typeface="Times New Roman" panose="02020603050405020304" pitchFamily="18" charset="0"/>
                <a:cs typeface="Times New Roman" panose="02020603050405020304" pitchFamily="18" charset="0"/>
              </a:rPr>
              <a:t>flooding.</a:t>
            </a:r>
            <a:endParaRPr lang="en-GB"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78137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Miami Dade County Flooding </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Miami Dade County might be fully flooded by the year 2100. Professor Harold Wanless, chairman of Geology University of Miami, cites that within a 100 years, most of Miami will be under 4 to 6 feet of water (TL Documentary, 2019). </a:t>
            </a:r>
            <a:endParaRPr lang="en-GB" sz="24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The </a:t>
            </a:r>
            <a:r>
              <a:rPr lang="en-GB" sz="2400" dirty="0">
                <a:latin typeface="Times New Roman" panose="02020603050405020304" pitchFamily="18" charset="0"/>
                <a:cs typeface="Times New Roman" panose="02020603050405020304" pitchFamily="18" charset="0"/>
              </a:rPr>
              <a:t>scholar also notes that human beings are helpless against the rising sea level and the option they will have then will be migration into higher grounds. </a:t>
            </a:r>
            <a:endParaRPr lang="en-GB" sz="2400" dirty="0" smtClean="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559834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anose="02020603050405020304" pitchFamily="18" charset="0"/>
                <a:cs typeface="Times New Roman" panose="02020603050405020304" pitchFamily="18" charset="0"/>
              </a:rPr>
              <a:t>Miami Dade County Flooding </a:t>
            </a:r>
            <a:r>
              <a:rPr lang="en-US" b="1" dirty="0" smtClean="0">
                <a:solidFill>
                  <a:prstClr val="black"/>
                </a:solidFill>
                <a:latin typeface="Times New Roman" panose="02020603050405020304" pitchFamily="18" charset="0"/>
                <a:cs typeface="Times New Roman" panose="02020603050405020304" pitchFamily="18" charset="0"/>
              </a:rPr>
              <a:t>Continued </a:t>
            </a:r>
            <a:endParaRPr lang="en-GB" dirty="0"/>
          </a:p>
        </p:txBody>
      </p:sp>
      <p:sp>
        <p:nvSpPr>
          <p:cNvPr id="3" name="Content Placeholder 2"/>
          <p:cNvSpPr>
            <a:spLocks noGrp="1"/>
          </p:cNvSpPr>
          <p:nvPr>
            <p:ph idx="1"/>
          </p:nvPr>
        </p:nvSpPr>
        <p:spPr/>
        <p:txBody>
          <a:bodyPr>
            <a:normAutofit fontScale="85000" lnSpcReduction="10000"/>
          </a:bodyPr>
          <a:lstStyle/>
          <a:p>
            <a:pPr>
              <a:lnSpc>
                <a:spcPct val="200000"/>
              </a:lnSpc>
              <a:buFont typeface="Wingdings" panose="05000000000000000000" pitchFamily="2" charset="2"/>
              <a:buChar char="Ø"/>
            </a:pPr>
            <a:r>
              <a:rPr lang="en-GB" dirty="0">
                <a:latin typeface="Times New Roman" panose="02020603050405020304" pitchFamily="18" charset="0"/>
                <a:cs typeface="Times New Roman" panose="02020603050405020304" pitchFamily="18" charset="0"/>
              </a:rPr>
              <a:t>The excessive flooding attenuated with hurricanes is an implication of the rising sea levels caused by global warming. </a:t>
            </a:r>
          </a:p>
          <a:p>
            <a:pPr>
              <a:lnSpc>
                <a:spcPct val="200000"/>
              </a:lnSpc>
              <a:buFont typeface="Wingdings" panose="05000000000000000000" pitchFamily="2" charset="2"/>
              <a:buChar char="Ø"/>
            </a:pPr>
            <a:r>
              <a:rPr lang="en-GB" dirty="0">
                <a:latin typeface="Times New Roman" panose="02020603050405020304" pitchFamily="18" charset="0"/>
                <a:cs typeface="Times New Roman" panose="02020603050405020304" pitchFamily="18" charset="0"/>
              </a:rPr>
              <a:t>These floods have been massive to the level of breaking the </a:t>
            </a:r>
            <a:r>
              <a:rPr lang="en-GB" dirty="0" smtClean="0">
                <a:latin typeface="Times New Roman" panose="02020603050405020304" pitchFamily="18" charset="0"/>
                <a:cs typeface="Times New Roman" panose="02020603050405020304" pitchFamily="18" charset="0"/>
              </a:rPr>
              <a:t>levees </a:t>
            </a:r>
            <a:r>
              <a:rPr lang="en-GB" dirty="0">
                <a:latin typeface="Times New Roman" panose="02020603050405020304" pitchFamily="18" charset="0"/>
                <a:cs typeface="Times New Roman" panose="02020603050405020304" pitchFamily="18" charset="0"/>
              </a:rPr>
              <a:t>and flood walls. The situation in New Orleans is an example of how sea levels have risen and resulted in area wide flooding of whole neighbourhoods and districts. </a:t>
            </a:r>
          </a:p>
          <a:p>
            <a:endParaRPr lang="en-GB" dirty="0"/>
          </a:p>
        </p:txBody>
      </p:sp>
    </p:spTree>
    <p:extLst>
      <p:ext uri="{BB962C8B-B14F-4D97-AF65-F5344CB8AC3E}">
        <p14:creationId xmlns:p14="http://schemas.microsoft.com/office/powerpoint/2010/main" val="3451036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Recommendation-New Orleans Flood Defense </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Ø"/>
            </a:pPr>
            <a:r>
              <a:rPr lang="en-GB" dirty="0">
                <a:latin typeface="Times New Roman" panose="02020603050405020304" pitchFamily="18" charset="0"/>
                <a:cs typeface="Times New Roman" panose="02020603050405020304" pitchFamily="18" charset="0"/>
              </a:rPr>
              <a:t>The American government in investing billions of dollars in constructing flood defences around cities like New Orleans.  </a:t>
            </a:r>
            <a:endParaRPr lang="en-GB"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expensive project is being executed by the Army Corps of Engineer and is said to feature the next generation of flood defence</a:t>
            </a:r>
            <a:r>
              <a:rPr lang="en-GB"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1765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The New Orleans Flood Defense- Aerial View </a:t>
            </a:r>
            <a:endParaRPr lang="en-GB" b="1"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8691" y="1898073"/>
            <a:ext cx="8021782" cy="4281054"/>
          </a:xfrm>
        </p:spPr>
      </p:pic>
    </p:spTree>
    <p:extLst>
      <p:ext uri="{BB962C8B-B14F-4D97-AF65-F5344CB8AC3E}">
        <p14:creationId xmlns:p14="http://schemas.microsoft.com/office/powerpoint/2010/main" val="1817608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anose="02020603050405020304" pitchFamily="18" charset="0"/>
                <a:cs typeface="Times New Roman" panose="02020603050405020304" pitchFamily="18" charset="0"/>
              </a:rPr>
              <a:t>Recommendation-New Orleans Flood Defense Continued</a:t>
            </a:r>
            <a:endParaRPr lang="en-GB" dirty="0"/>
          </a:p>
        </p:txBody>
      </p:sp>
      <p:sp>
        <p:nvSpPr>
          <p:cNvPr id="3" name="Content Placeholder 2"/>
          <p:cNvSpPr>
            <a:spLocks noGrp="1"/>
          </p:cNvSpPr>
          <p:nvPr>
            <p:ph idx="1"/>
          </p:nvPr>
        </p:nvSpPr>
        <p:spPr/>
        <p:txBody>
          <a:bodyPr>
            <a:normAutofit fontScale="85000" lnSpcReduction="20000"/>
          </a:bodyPr>
          <a:lstStyle/>
          <a:p>
            <a:pPr>
              <a:lnSpc>
                <a:spcPct val="20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The protection system around New Orleans serves to protect the city from water from the Mississippi River to and Lake Pontchartrain. </a:t>
            </a:r>
          </a:p>
          <a:p>
            <a:pPr>
              <a:lnSpc>
                <a:spcPct val="20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This system involves a protective wall built 12 miles off the coast of the city to act as the first line of defence</a:t>
            </a:r>
            <a:r>
              <a:rPr lang="en-GB" dirty="0" smtClean="0">
                <a:latin typeface="Times New Roman" panose="02020603050405020304" pitchFamily="18" charset="0"/>
                <a:cs typeface="Times New Roman" panose="02020603050405020304" pitchFamily="18" charset="0"/>
              </a:rPr>
              <a:t>.</a:t>
            </a:r>
          </a:p>
          <a:p>
            <a:pPr>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defense system includes canal pumps, the Great Wall of Louisiana and the gate. </a:t>
            </a:r>
            <a:endParaRPr lang="en-GB" dirty="0" smtClean="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686453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The Great Wall of Louisiana</a:t>
            </a:r>
            <a:r>
              <a:rPr lang="en-US" b="1" dirty="0" smtClean="0">
                <a:latin typeface="Times New Roman" panose="02020603050405020304" pitchFamily="18" charset="0"/>
                <a:cs typeface="Times New Roman" panose="02020603050405020304" pitchFamily="18" charset="0"/>
              </a:rPr>
              <a:t>- Passage for Ships </a:t>
            </a:r>
            <a:endParaRPr lang="en-GB" b="1"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93273" y="1690688"/>
            <a:ext cx="8742218" cy="4025106"/>
          </a:xfrm>
        </p:spPr>
      </p:pic>
    </p:spTree>
    <p:extLst>
      <p:ext uri="{BB962C8B-B14F-4D97-AF65-F5344CB8AC3E}">
        <p14:creationId xmlns:p14="http://schemas.microsoft.com/office/powerpoint/2010/main" val="3175481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anose="02020603050405020304" pitchFamily="18" charset="0"/>
                <a:cs typeface="Times New Roman" panose="02020603050405020304" pitchFamily="18" charset="0"/>
              </a:rPr>
              <a:t>Recommendation-New Orleans Flood Defense </a:t>
            </a:r>
            <a:r>
              <a:rPr lang="en-US" b="1" dirty="0" smtClean="0">
                <a:solidFill>
                  <a:prstClr val="black"/>
                </a:solidFill>
                <a:latin typeface="Times New Roman" panose="02020603050405020304" pitchFamily="18" charset="0"/>
                <a:cs typeface="Times New Roman" panose="02020603050405020304" pitchFamily="18" charset="0"/>
              </a:rPr>
              <a:t>Continued</a:t>
            </a:r>
            <a:endParaRPr lang="en-GB" dirty="0"/>
          </a:p>
        </p:txBody>
      </p:sp>
      <p:sp>
        <p:nvSpPr>
          <p:cNvPr id="3" name="Content Placeholder 2"/>
          <p:cNvSpPr>
            <a:spLocks noGrp="1"/>
          </p:cNvSpPr>
          <p:nvPr>
            <p:ph idx="1"/>
          </p:nvPr>
        </p:nvSpPr>
        <p:spPr/>
        <p:txBody>
          <a:bodyPr/>
          <a:lstStyle/>
          <a:p>
            <a:pPr>
              <a:lnSpc>
                <a:spcPct val="20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Additionally, the system also employs the use of </a:t>
            </a:r>
            <a:r>
              <a:rPr lang="en-GB" dirty="0" smtClean="0">
                <a:latin typeface="Times New Roman" panose="02020603050405020304" pitchFamily="18" charset="0"/>
                <a:cs typeface="Times New Roman" panose="02020603050405020304" pitchFamily="18" charset="0"/>
              </a:rPr>
              <a:t>levees, </a:t>
            </a:r>
            <a:r>
              <a:rPr lang="en-GB" dirty="0" smtClean="0">
                <a:latin typeface="Times New Roman" panose="02020603050405020304" pitchFamily="18" charset="0"/>
                <a:cs typeface="Times New Roman" panose="02020603050405020304" pitchFamily="18" charset="0"/>
              </a:rPr>
              <a:t>water pumps and flood walls in preventing the flow of water inland. </a:t>
            </a:r>
          </a:p>
          <a:p>
            <a:pPr>
              <a:lnSpc>
                <a:spcPct val="20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Alternatively, coffer dams have also been used to allows for modification on the walls to allow passage of ships.</a:t>
            </a:r>
            <a:endParaRPr lang="en-GB" dirty="0"/>
          </a:p>
        </p:txBody>
      </p:sp>
    </p:spTree>
    <p:extLst>
      <p:ext uri="{BB962C8B-B14F-4D97-AF65-F5344CB8AC3E}">
        <p14:creationId xmlns:p14="http://schemas.microsoft.com/office/powerpoint/2010/main" val="2870096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The New Orleans Flood </a:t>
            </a:r>
            <a:r>
              <a:rPr lang="en-US" b="1" dirty="0" smtClean="0">
                <a:latin typeface="Times New Roman" panose="02020603050405020304" pitchFamily="18" charset="0"/>
                <a:cs typeface="Times New Roman" panose="02020603050405020304" pitchFamily="18" charset="0"/>
              </a:rPr>
              <a:t>Defense- Canal Pumps and Levees </a:t>
            </a:r>
            <a:endParaRPr lang="en-GB" b="1"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24125" y="1877219"/>
            <a:ext cx="7143750" cy="4248150"/>
          </a:xfrm>
        </p:spPr>
      </p:pic>
    </p:spTree>
    <p:extLst>
      <p:ext uri="{BB962C8B-B14F-4D97-AF65-F5344CB8AC3E}">
        <p14:creationId xmlns:p14="http://schemas.microsoft.com/office/powerpoint/2010/main" val="4112450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Conclusions</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40000" lnSpcReduction="20000"/>
          </a:bodyPr>
          <a:lstStyle/>
          <a:p>
            <a:pPr>
              <a:lnSpc>
                <a:spcPct val="200000"/>
              </a:lnSpc>
              <a:buFont typeface="Wingdings" panose="05000000000000000000" pitchFamily="2" charset="2"/>
              <a:buChar char="Ø"/>
            </a:pPr>
            <a:r>
              <a:rPr lang="en-GB" sz="6000" dirty="0" smtClean="0">
                <a:latin typeface="Times New Roman" panose="02020603050405020304" pitchFamily="18" charset="0"/>
                <a:cs typeface="Times New Roman" panose="02020603050405020304" pitchFamily="18" charset="0"/>
              </a:rPr>
              <a:t>Countries </a:t>
            </a:r>
            <a:r>
              <a:rPr lang="en-GB" sz="6000" dirty="0">
                <a:latin typeface="Times New Roman" panose="02020603050405020304" pitchFamily="18" charset="0"/>
                <a:cs typeface="Times New Roman" panose="02020603050405020304" pitchFamily="18" charset="0"/>
              </a:rPr>
              <a:t>like Bangladesh continue to suffer the repercussion of the rising sea level. </a:t>
            </a:r>
            <a:endParaRPr lang="en-GB" sz="60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6000" dirty="0" smtClean="0">
                <a:latin typeface="Times New Roman" panose="02020603050405020304" pitchFamily="18" charset="0"/>
                <a:cs typeface="Times New Roman" panose="02020603050405020304" pitchFamily="18" charset="0"/>
              </a:rPr>
              <a:t>Most </a:t>
            </a:r>
            <a:r>
              <a:rPr lang="en-GB" sz="6000" dirty="0">
                <a:latin typeface="Times New Roman" panose="02020603050405020304" pitchFamily="18" charset="0"/>
                <a:cs typeface="Times New Roman" panose="02020603050405020304" pitchFamily="18" charset="0"/>
              </a:rPr>
              <a:t>of the residential areas close to the Indian ocean being 1 foot under water. </a:t>
            </a:r>
            <a:endParaRPr lang="en-GB" sz="60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6000" dirty="0" smtClean="0">
                <a:latin typeface="Times New Roman" panose="02020603050405020304" pitchFamily="18" charset="0"/>
                <a:cs typeface="Times New Roman" panose="02020603050405020304" pitchFamily="18" charset="0"/>
              </a:rPr>
              <a:t>Additionally</a:t>
            </a:r>
            <a:r>
              <a:rPr lang="en-GB" sz="6000" dirty="0">
                <a:latin typeface="Times New Roman" panose="02020603050405020304" pitchFamily="18" charset="0"/>
                <a:cs typeface="Times New Roman" panose="02020603050405020304" pitchFamily="18" charset="0"/>
              </a:rPr>
              <a:t>, the rice growing deltas near the sea are also among the most affected areas. </a:t>
            </a:r>
            <a:endParaRPr lang="en-GB" sz="6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1840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prstClr val="black"/>
                </a:solidFill>
                <a:latin typeface="Times New Roman" panose="02020603050405020304" pitchFamily="18" charset="0"/>
                <a:cs typeface="Times New Roman" panose="02020603050405020304" pitchFamily="18" charset="0"/>
              </a:rPr>
              <a:t>Conclusions Continued </a:t>
            </a:r>
            <a:endParaRPr lang="en-GB" dirty="0"/>
          </a:p>
        </p:txBody>
      </p:sp>
      <p:sp>
        <p:nvSpPr>
          <p:cNvPr id="3" name="Content Placeholder 2"/>
          <p:cNvSpPr>
            <a:spLocks noGrp="1"/>
          </p:cNvSpPr>
          <p:nvPr>
            <p:ph idx="1"/>
          </p:nvPr>
        </p:nvSpPr>
        <p:spPr/>
        <p:txBody>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Therefore, continued rising water possess a huge threat to the Bangladesh rice farmers as most of them will lose their land to the increasing water levels. </a:t>
            </a:r>
          </a:p>
          <a:p>
            <a:endParaRPr lang="en-GB" dirty="0"/>
          </a:p>
        </p:txBody>
      </p:sp>
    </p:spTree>
    <p:extLst>
      <p:ext uri="{BB962C8B-B14F-4D97-AF65-F5344CB8AC3E}">
        <p14:creationId xmlns:p14="http://schemas.microsoft.com/office/powerpoint/2010/main" val="3508987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References</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457200" marR="47625" lvl="0" indent="-457200">
              <a:lnSpc>
                <a:spcPts val="2750"/>
              </a:lnSpc>
              <a:spcBef>
                <a:spcPts val="0"/>
              </a:spcBef>
            </a:pPr>
            <a:r>
              <a:rPr lang="en-GB"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Abdullah, S. M. (2017). Carbon dioxide emissions causing global warming. </a:t>
            </a:r>
            <a:r>
              <a:rPr lang="en-GB" i="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New Straits Times</a:t>
            </a:r>
            <a:r>
              <a:rPr lang="en-GB"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GB" i="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13</a:t>
            </a:r>
            <a:endParaRPr lang="en-GB"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457200" marR="47625" indent="-457200">
              <a:lnSpc>
                <a:spcPts val="2750"/>
              </a:lnSpc>
              <a:spcBef>
                <a:spcPts val="0"/>
              </a:spcBef>
              <a:spcAft>
                <a:spcPts val="0"/>
              </a:spcAft>
            </a:pPr>
            <a:r>
              <a:rPr lang="en-GB"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TL </a:t>
            </a:r>
            <a:r>
              <a:rPr lang="en-GB"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Documentary. (2019, November 8). </a:t>
            </a:r>
            <a:r>
              <a:rPr lang="en-GB"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Global Warming The Future - Full Documentary 2019 HD</a:t>
            </a:r>
            <a:r>
              <a:rPr lang="en-GB"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YouTube. </a:t>
            </a:r>
            <a:r>
              <a:rPr lang="en-GB" u="sng" dirty="0">
                <a:solidFill>
                  <a:srgbClr val="000000"/>
                </a:solidFill>
                <a:latin typeface="inherit"/>
                <a:ea typeface="Times New Roman" panose="02020603050405020304" pitchFamily="18" charset="0"/>
                <a:cs typeface="Times New Roman" panose="02020603050405020304" pitchFamily="18" charset="0"/>
                <a:hlinkClick r:id="rId2"/>
              </a:rPr>
              <a:t>https://www.youtube.com/watch?v=uOMRF7t5Vn0</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3142730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733</Words>
  <Application>Microsoft Office PowerPoint</Application>
  <PresentationFormat>Widescreen</PresentationFormat>
  <Paragraphs>47</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inherit</vt:lpstr>
      <vt:lpstr>Times New Roman</vt:lpstr>
      <vt:lpstr>Wingdings</vt:lpstr>
      <vt:lpstr>Office Theme</vt:lpstr>
      <vt:lpstr> Global Warming the Future Documentary 2019</vt:lpstr>
      <vt:lpstr>Introduction </vt:lpstr>
      <vt:lpstr>Introduction Continued. </vt:lpstr>
      <vt:lpstr>Prediction of Global Warming </vt:lpstr>
      <vt:lpstr>Prediction of Global Warming Continued</vt:lpstr>
      <vt:lpstr>Prediction of Global Warming Continued</vt:lpstr>
      <vt:lpstr>Miami Dade County Flooding </vt:lpstr>
      <vt:lpstr>Miami Dade County Flooding Continued </vt:lpstr>
      <vt:lpstr>Recommendation-New Orleans Flood Defense </vt:lpstr>
      <vt:lpstr>The New Orleans Flood Defense- Aerial View </vt:lpstr>
      <vt:lpstr>Recommendation-New Orleans Flood Defense Continued</vt:lpstr>
      <vt:lpstr>The Great Wall of Louisiana- Passage for Ships </vt:lpstr>
      <vt:lpstr>Recommendation-New Orleans Flood Defense Continued</vt:lpstr>
      <vt:lpstr>The New Orleans Flood Defense- Canal Pumps and Levees </vt:lpstr>
      <vt:lpstr>Conclusions</vt:lpstr>
      <vt:lpstr>Conclusions Continued </vt:lpstr>
      <vt:lpstr>References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Global Warming the Future Documentary 2019</dc:title>
  <dc:creator>Microsoft</dc:creator>
  <cp:lastModifiedBy>Microsoft</cp:lastModifiedBy>
  <cp:revision>9</cp:revision>
  <dcterms:created xsi:type="dcterms:W3CDTF">2020-10-14T13:45:45Z</dcterms:created>
  <dcterms:modified xsi:type="dcterms:W3CDTF">2020-10-17T10:20:48Z</dcterms:modified>
</cp:coreProperties>
</file>